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2" r:id="rId2"/>
    <p:sldId id="256" r:id="rId3"/>
    <p:sldId id="258" r:id="rId4"/>
    <p:sldId id="259" r:id="rId5"/>
    <p:sldId id="263" r:id="rId6"/>
    <p:sldId id="271" r:id="rId7"/>
    <p:sldId id="257" r:id="rId8"/>
    <p:sldId id="265" r:id="rId9"/>
    <p:sldId id="267" r:id="rId10"/>
    <p:sldId id="260" r:id="rId11"/>
    <p:sldId id="272" r:id="rId12"/>
    <p:sldId id="275" r:id="rId13"/>
    <p:sldId id="280" r:id="rId14"/>
    <p:sldId id="273" r:id="rId15"/>
    <p:sldId id="282" r:id="rId16"/>
    <p:sldId id="281" r:id="rId17"/>
    <p:sldId id="284" r:id="rId18"/>
    <p:sldId id="294" r:id="rId19"/>
    <p:sldId id="292" r:id="rId20"/>
    <p:sldId id="286" r:id="rId21"/>
    <p:sldId id="288" r:id="rId22"/>
    <p:sldId id="287" r:id="rId23"/>
    <p:sldId id="285" r:id="rId24"/>
    <p:sldId id="291" r:id="rId25"/>
    <p:sldId id="278" r:id="rId26"/>
    <p:sldId id="277" r:id="rId27"/>
    <p:sldId id="276" r:id="rId28"/>
    <p:sldId id="261" r:id="rId29"/>
    <p:sldId id="279" r:id="rId30"/>
    <p:sldId id="268" r:id="rId31"/>
    <p:sldId id="269" r:id="rId32"/>
    <p:sldId id="270" r:id="rId3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6">
          <p15:clr>
            <a:srgbClr val="A4A3A4"/>
          </p15:clr>
        </p15:guide>
        <p15:guide id="2" orient="horz" pos="347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7112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4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8" autoAdjust="0"/>
    <p:restoredTop sz="94645"/>
  </p:normalViewPr>
  <p:slideViewPr>
    <p:cSldViewPr snapToGrid="0" snapToObjects="1" showGuides="1">
      <p:cViewPr>
        <p:scale>
          <a:sx n="125" d="100"/>
          <a:sy n="125" d="100"/>
        </p:scale>
        <p:origin x="1384" y="1140"/>
      </p:cViewPr>
      <p:guideLst>
        <p:guide orient="horz" pos="3986"/>
        <p:guide orient="horz" pos="347"/>
        <p:guide orient="horz" pos="2160"/>
        <p:guide pos="711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4C214-EBAC-4C56-BAF4-F43D52C4503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DA5CC-A4D2-4979-B109-7BB5BF74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56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DA5CC-A4D2-4979-B109-7BB5BF7462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9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9620" y="-9622"/>
            <a:ext cx="12211242" cy="6877243"/>
          </a:xfrm>
          <a:prstGeom prst="rect">
            <a:avLst/>
          </a:prstGeom>
          <a:solidFill>
            <a:srgbClr val="DC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162" y="2977163"/>
            <a:ext cx="10360501" cy="1083277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324" y="4079676"/>
            <a:ext cx="8532178" cy="1327821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buNone/>
              <a:defRPr sz="2800" baseline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Presenter(s) 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86409" y="6075181"/>
            <a:ext cx="3123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Verdana"/>
                <a:cs typeface="Verdana"/>
              </a:rPr>
              <a:t>COLLEGE OF ENGINEERING</a:t>
            </a:r>
            <a:endParaRPr lang="en-US" sz="1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507537" y="6075181"/>
            <a:ext cx="6999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smtClean="0">
                <a:solidFill>
                  <a:srgbClr val="FFFFFF"/>
                </a:solidFill>
                <a:latin typeface="Verdana"/>
                <a:ea typeface="+mn-ea"/>
                <a:cs typeface="Verdana"/>
              </a:rPr>
              <a:t>School </a:t>
            </a:r>
            <a:r>
              <a:rPr lang="en-US" sz="1600" kern="1200" dirty="0" smtClean="0">
                <a:solidFill>
                  <a:srgbClr val="FFFFFF"/>
                </a:solidFill>
                <a:latin typeface="Verdana"/>
                <a:ea typeface="+mn-ea"/>
                <a:cs typeface="Verdana"/>
              </a:rPr>
              <a:t>of Civil and Construction Engineering</a:t>
            </a:r>
            <a:r>
              <a:rPr lang="en-US" sz="1600" kern="1200" baseline="0" dirty="0" smtClean="0">
                <a:solidFill>
                  <a:srgbClr val="FFFFFF"/>
                </a:solidFill>
                <a:latin typeface="Verdana"/>
                <a:ea typeface="+mn-ea"/>
                <a:cs typeface="Verdana"/>
              </a:rPr>
              <a:t> </a:t>
            </a:r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86201" y="6027385"/>
            <a:ext cx="1062236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OSU_vertical_2C_W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761" y="467917"/>
            <a:ext cx="1953304" cy="20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</p:spPr>
        <p:txBody>
          <a:bodyPr/>
          <a:lstStyle>
            <a:lvl1pPr algn="l">
              <a:defRPr>
                <a:solidFill>
                  <a:srgbClr val="DC4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2443959"/>
            <a:ext cx="10362867" cy="3682206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889" y="2832443"/>
            <a:ext cx="10362867" cy="1193114"/>
          </a:xfrm>
        </p:spPr>
        <p:txBody>
          <a:bodyPr/>
          <a:lstStyle>
            <a:lvl1pPr algn="ctr">
              <a:defRPr>
                <a:solidFill>
                  <a:srgbClr val="DC4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2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2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0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Impact"/>
          <a:ea typeface="+mj-ea"/>
          <a:cs typeface="Impac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Utilization of Simulated UAS Imagery to Assess the Accuracy of Structure from Motion Algorithms for Bathymetric Mapping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2818427"/>
            <a:ext cx="10362867" cy="368220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Structure from Motion and Multi-view Stereo algorithms have shown success in generating </a:t>
            </a:r>
            <a:r>
              <a:rPr lang="en-US" dirty="0" err="1"/>
              <a:t>pointcloud</a:t>
            </a:r>
            <a:r>
              <a:rPr lang="en-US" dirty="0"/>
              <a:t> data of bathymetry when imaged from unmanned aircraft systems (UAS) using various processing approaches. A basic approach to processing these data utilizes commercial structure from motion (</a:t>
            </a:r>
            <a:r>
              <a:rPr lang="en-US" dirty="0" err="1"/>
              <a:t>SfM</a:t>
            </a:r>
            <a:r>
              <a:rPr lang="en-US" dirty="0"/>
              <a:t>) software that does not account for refraction at the water surface. Errors introduced by this omission propagate into the resultant </a:t>
            </a:r>
            <a:r>
              <a:rPr lang="en-US" dirty="0" err="1"/>
              <a:t>pointcloud</a:t>
            </a:r>
            <a:r>
              <a:rPr lang="en-US" dirty="0"/>
              <a:t>, and measured water depths are predominantly too shallow. Methods ranging from submerged ground control targets to post-processing scale factors have been implemented to correct for these errors. Here, a simulated image rendering workflow (</a:t>
            </a:r>
            <a:r>
              <a:rPr lang="en-US" dirty="0" err="1"/>
              <a:t>simUAS</a:t>
            </a:r>
            <a:r>
              <a:rPr lang="en-US" dirty="0"/>
              <a:t>) is utilized to simulate different experiments that include water refraction and surface waves wherein images are generated along a simulated UAS flight path. These data are processed using commercial software and various processing methodologies, and the output </a:t>
            </a:r>
            <a:r>
              <a:rPr lang="en-US" dirty="0" err="1"/>
              <a:t>pointclouds</a:t>
            </a:r>
            <a:r>
              <a:rPr lang="en-US" dirty="0"/>
              <a:t> are compared to the control model data. The </a:t>
            </a:r>
            <a:r>
              <a:rPr lang="en-US" dirty="0" err="1"/>
              <a:t>pointcloud</a:t>
            </a:r>
            <a:r>
              <a:rPr lang="en-US" dirty="0"/>
              <a:t> error is quantified for various scenarios to determine the effect of camera, flight, and processing parameters on the accuracy of the resultant </a:t>
            </a:r>
            <a:r>
              <a:rPr lang="en-US" dirty="0" err="1"/>
              <a:t>pointcloud</a:t>
            </a:r>
            <a:r>
              <a:rPr lang="en-US" dirty="0"/>
              <a:t>. Lessons learned from the experiments are presented and compared to preliminary results from a real world field experiment.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simUAS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80" y="2443959"/>
            <a:ext cx="4907854" cy="368220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Image rendering methodology to simulate UAS imagery for </a:t>
            </a:r>
            <a:r>
              <a:rPr lang="en-US" dirty="0" err="1" smtClean="0"/>
              <a:t>SfM</a:t>
            </a:r>
            <a:r>
              <a:rPr lang="en-US" dirty="0" smtClean="0"/>
              <a:t> accuracy assessments</a:t>
            </a:r>
          </a:p>
          <a:p>
            <a:r>
              <a:rPr lang="en-US" dirty="0" smtClean="0"/>
              <a:t>Full control of Independent Variables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44293" y="1492043"/>
            <a:ext cx="5382591" cy="1054902"/>
            <a:chOff x="3404704" y="2237439"/>
            <a:chExt cx="5382591" cy="1054902"/>
          </a:xfrm>
        </p:grpSpPr>
        <p:grpSp>
          <p:nvGrpSpPr>
            <p:cNvPr id="5" name="Group 4"/>
            <p:cNvGrpSpPr/>
            <p:nvPr/>
          </p:nvGrpSpPr>
          <p:grpSpPr>
            <a:xfrm>
              <a:off x="3404704" y="2237439"/>
              <a:ext cx="5382591" cy="1054902"/>
              <a:chOff x="0" y="1160392"/>
              <a:chExt cx="5382591" cy="105490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1160392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7"/>
              <p:cNvSpPr txBox="1"/>
              <p:nvPr/>
            </p:nvSpPr>
            <p:spPr>
              <a:xfrm>
                <a:off x="1182008" y="1160392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simUAS</a:t>
                </a:r>
                <a:r>
                  <a:rPr lang="en-US" sz="1800" kern="1200" dirty="0" smtClean="0"/>
                  <a:t> (Blender + Python + </a:t>
                </a:r>
                <a:r>
                  <a:rPr lang="en-US" sz="1800" kern="1200" dirty="0" err="1" smtClean="0"/>
                  <a:t>Matlab</a:t>
                </a:r>
                <a:r>
                  <a:rPr lang="en-US" sz="1800" kern="1200" dirty="0" smtClean="0"/>
                  <a:t>)</a:t>
                </a:r>
                <a:endParaRPr lang="en-US" sz="18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Batch Process Simulations</a:t>
                </a:r>
                <a:endParaRPr lang="en-US" sz="14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Output Simulated Imagery and Metadata</a:t>
                </a:r>
                <a:endParaRPr lang="en-US" sz="1400" kern="1200" dirty="0"/>
              </a:p>
            </p:txBody>
          </p:sp>
        </p:grpSp>
        <p:sp>
          <p:nvSpPr>
            <p:cNvPr id="6" name="Rounded Rectangle 5"/>
            <p:cNvSpPr/>
            <p:nvPr/>
          </p:nvSpPr>
          <p:spPr>
            <a:xfrm>
              <a:off x="3510194" y="2342929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7" name="Picture 4" descr="Image result for blender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463" y="2356345"/>
              <a:ext cx="999571" cy="817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144293" y="4053040"/>
            <a:ext cx="5382591" cy="1054902"/>
            <a:chOff x="3404704" y="4558223"/>
            <a:chExt cx="5382591" cy="1054902"/>
          </a:xfrm>
        </p:grpSpPr>
        <p:grpSp>
          <p:nvGrpSpPr>
            <p:cNvPr id="11" name="Group 10"/>
            <p:cNvGrpSpPr/>
            <p:nvPr/>
          </p:nvGrpSpPr>
          <p:grpSpPr>
            <a:xfrm>
              <a:off x="3404704" y="4558223"/>
              <a:ext cx="5382591" cy="1054902"/>
              <a:chOff x="0" y="3481176"/>
              <a:chExt cx="5382591" cy="1054902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0" y="3481176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ounded Rectangle 13"/>
              <p:cNvSpPr txBox="1"/>
              <p:nvPr/>
            </p:nvSpPr>
            <p:spPr>
              <a:xfrm>
                <a:off x="1182008" y="3481176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Agiproc</a:t>
                </a:r>
                <a:r>
                  <a:rPr lang="en-US" sz="1800" kern="1200" dirty="0" smtClean="0"/>
                  <a:t> (</a:t>
                </a:r>
                <a:r>
                  <a:rPr lang="en-US" sz="1800" kern="1200" dirty="0" err="1" smtClean="0"/>
                  <a:t>Photoscan</a:t>
                </a:r>
                <a:r>
                  <a:rPr lang="en-US" sz="1800" kern="1200" dirty="0" smtClean="0"/>
                  <a:t> + Python)</a:t>
                </a:r>
                <a:endParaRPr lang="en-US" sz="18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Process all simulations in </a:t>
                </a:r>
                <a:r>
                  <a:rPr lang="en-US" sz="1400" kern="1200" dirty="0" err="1" smtClean="0"/>
                  <a:t>Photoscan</a:t>
                </a:r>
                <a:endParaRPr lang="en-US" sz="14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Output </a:t>
                </a:r>
                <a:r>
                  <a:rPr lang="en-US" sz="1400" kern="1200" dirty="0" err="1" smtClean="0"/>
                  <a:t>Pointcloud</a:t>
                </a:r>
                <a:r>
                  <a:rPr lang="en-US" sz="1400" kern="1200" dirty="0" smtClean="0"/>
                  <a:t> and other Computed Parameters</a:t>
                </a:r>
                <a:endParaRPr lang="en-US" sz="1400" kern="1200" dirty="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3510194" y="4663714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3" name="Picture 6" descr="Image result for agisoft photoscan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873" y="4731465"/>
              <a:ext cx="975161" cy="685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6556191" y="208706"/>
            <a:ext cx="5405249" cy="1054902"/>
            <a:chOff x="3404704" y="1077046"/>
            <a:chExt cx="5405249" cy="1054902"/>
          </a:xfrm>
        </p:grpSpPr>
        <p:grpSp>
          <p:nvGrpSpPr>
            <p:cNvPr id="17" name="Group 16"/>
            <p:cNvGrpSpPr/>
            <p:nvPr/>
          </p:nvGrpSpPr>
          <p:grpSpPr>
            <a:xfrm>
              <a:off x="3404704" y="1077046"/>
              <a:ext cx="5382591" cy="1054902"/>
              <a:chOff x="0" y="0"/>
              <a:chExt cx="5382591" cy="1054902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0" y="0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Rounded Rectangle 4"/>
              <p:cNvSpPr txBox="1"/>
              <p:nvPr/>
            </p:nvSpPr>
            <p:spPr>
              <a:xfrm>
                <a:off x="1182008" y="0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Matlab</a:t>
                </a:r>
                <a:endParaRPr lang="en-US" sz="1800" b="1" i="1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Generate Simulation XML Files</a:t>
                </a:r>
                <a:endParaRPr lang="en-US" sz="1400" kern="1200" dirty="0"/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510194" y="1182537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6" b="94889" l="11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827" y="1156871"/>
              <a:ext cx="895252" cy="895252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7777234" y="1104738"/>
              <a:ext cx="1032719" cy="999517"/>
              <a:chOff x="10909949" y="288234"/>
              <a:chExt cx="1032719" cy="999517"/>
            </a:xfrm>
          </p:grpSpPr>
          <p:pic>
            <p:nvPicPr>
              <p:cNvPr id="21" name="Picture 2" descr="edit, user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3407" y="288234"/>
                <a:ext cx="785802" cy="785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0909949" y="1010752"/>
                <a:ext cx="10327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Copperplate Gothic Light" panose="020E0507020206020404" pitchFamily="34" charset="0"/>
                    <a:cs typeface="Times New Roman" panose="02020603050405020304" pitchFamily="18" charset="0"/>
                  </a:rPr>
                  <a:t>user input</a:t>
                </a:r>
                <a:endParaRPr lang="en-US" sz="1200" dirty="0">
                  <a:solidFill>
                    <a:schemeClr val="bg1"/>
                  </a:solidFill>
                  <a:latin typeface="Copperplate Gothic Light" panose="020E05070202060204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6556191" y="2775380"/>
            <a:ext cx="5405249" cy="1054902"/>
            <a:chOff x="3404704" y="3397831"/>
            <a:chExt cx="5405249" cy="1054902"/>
          </a:xfrm>
        </p:grpSpPr>
        <p:grpSp>
          <p:nvGrpSpPr>
            <p:cNvPr id="26" name="Group 25"/>
            <p:cNvGrpSpPr/>
            <p:nvPr/>
          </p:nvGrpSpPr>
          <p:grpSpPr>
            <a:xfrm>
              <a:off x="3404704" y="3397831"/>
              <a:ext cx="5382591" cy="1054902"/>
              <a:chOff x="0" y="2320784"/>
              <a:chExt cx="5382591" cy="1054902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0" y="2320784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Rounded Rectangle 10"/>
              <p:cNvSpPr txBox="1"/>
              <p:nvPr/>
            </p:nvSpPr>
            <p:spPr>
              <a:xfrm>
                <a:off x="1182008" y="2320784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Matlab</a:t>
                </a:r>
                <a:endParaRPr lang="en-US" sz="1800" b="1" i="1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Generate </a:t>
                </a:r>
                <a:r>
                  <a:rPr lang="en-US" sz="1400" kern="1200" dirty="0" err="1" smtClean="0"/>
                  <a:t>Photoscan</a:t>
                </a:r>
                <a:r>
                  <a:rPr lang="en-US" sz="1400" kern="1200" dirty="0" smtClean="0"/>
                  <a:t> Processing XML Files</a:t>
                </a:r>
                <a:endParaRPr lang="en-US" sz="1400" kern="1200" dirty="0"/>
              </a:p>
            </p:txBody>
          </p:sp>
        </p:grpSp>
        <p:sp>
          <p:nvSpPr>
            <p:cNvPr id="27" name="Rounded Rectangle 26"/>
            <p:cNvSpPr/>
            <p:nvPr/>
          </p:nvSpPr>
          <p:spPr>
            <a:xfrm>
              <a:off x="3510194" y="3503321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6" b="94889" l="11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827" y="3477921"/>
              <a:ext cx="895252" cy="895252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7777234" y="3425522"/>
              <a:ext cx="1032719" cy="999517"/>
              <a:chOff x="10909949" y="288234"/>
              <a:chExt cx="1032719" cy="999517"/>
            </a:xfrm>
          </p:grpSpPr>
          <p:pic>
            <p:nvPicPr>
              <p:cNvPr id="30" name="Picture 2" descr="edit, user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3407" y="288234"/>
                <a:ext cx="785802" cy="785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10909949" y="1010752"/>
                <a:ext cx="10327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Copperplate Gothic Light" panose="020E0507020206020404" pitchFamily="34" charset="0"/>
                    <a:cs typeface="Times New Roman" panose="02020603050405020304" pitchFamily="18" charset="0"/>
                  </a:rPr>
                  <a:t>user input</a:t>
                </a:r>
                <a:endParaRPr lang="en-US" sz="1200" dirty="0">
                  <a:solidFill>
                    <a:schemeClr val="bg1"/>
                  </a:solidFill>
                  <a:latin typeface="Copperplate Gothic Light" panose="020E05070202060204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6556191" y="5330700"/>
            <a:ext cx="5405249" cy="1054902"/>
            <a:chOff x="3404704" y="5718616"/>
            <a:chExt cx="5405249" cy="1054902"/>
          </a:xfrm>
        </p:grpSpPr>
        <p:grpSp>
          <p:nvGrpSpPr>
            <p:cNvPr id="35" name="Group 34"/>
            <p:cNvGrpSpPr/>
            <p:nvPr/>
          </p:nvGrpSpPr>
          <p:grpSpPr>
            <a:xfrm>
              <a:off x="3404704" y="5718616"/>
              <a:ext cx="5382591" cy="1054902"/>
              <a:chOff x="0" y="4641569"/>
              <a:chExt cx="5382591" cy="105490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4641569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16"/>
              <p:cNvSpPr txBox="1"/>
              <p:nvPr/>
            </p:nvSpPr>
            <p:spPr>
              <a:xfrm>
                <a:off x="1182008" y="4641569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Matlab</a:t>
                </a:r>
                <a:endParaRPr lang="en-US" sz="1800" b="1" i="1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Process and Analyze Data</a:t>
                </a:r>
                <a:endParaRPr lang="en-US" sz="14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Generate Figures + Computed Equations</a:t>
                </a:r>
                <a:endParaRPr lang="en-US" sz="1400" kern="1200" dirty="0"/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3510194" y="5824106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6" b="94889" l="11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827" y="5798440"/>
              <a:ext cx="895252" cy="895252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7777234" y="5746307"/>
              <a:ext cx="1032719" cy="999517"/>
              <a:chOff x="10909949" y="288234"/>
              <a:chExt cx="1032719" cy="999517"/>
            </a:xfrm>
          </p:grpSpPr>
          <p:pic>
            <p:nvPicPr>
              <p:cNvPr id="39" name="Picture 2" descr="edit, user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3407" y="288234"/>
                <a:ext cx="785802" cy="785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0909949" y="1010752"/>
                <a:ext cx="10327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Copperplate Gothic Light" panose="020E0507020206020404" pitchFamily="34" charset="0"/>
                    <a:cs typeface="Times New Roman" panose="02020603050405020304" pitchFamily="18" charset="0"/>
                  </a:rPr>
                  <a:t>user input</a:t>
                </a:r>
                <a:endParaRPr lang="en-US" sz="1200" dirty="0">
                  <a:solidFill>
                    <a:schemeClr val="bg1"/>
                  </a:solidFill>
                  <a:latin typeface="Copperplate Gothic Light" panose="020E05070202060204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908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the “dense quality” in </a:t>
            </a:r>
            <a:r>
              <a:rPr lang="en-US" dirty="0" err="1" smtClean="0"/>
              <a:t>Agisoft</a:t>
            </a:r>
            <a:r>
              <a:rPr lang="en-US" dirty="0" smtClean="0"/>
              <a:t> </a:t>
            </a:r>
            <a:r>
              <a:rPr lang="en-US" dirty="0" err="1" smtClean="0"/>
              <a:t>Photoscan</a:t>
            </a:r>
            <a:r>
              <a:rPr lang="en-US" dirty="0" smtClean="0"/>
              <a:t> affect </a:t>
            </a:r>
            <a:r>
              <a:rPr lang="en-US" dirty="0" err="1" smtClean="0"/>
              <a:t>pointcloud</a:t>
            </a:r>
            <a:r>
              <a:rPr lang="en-US" dirty="0" smtClean="0"/>
              <a:t> accuracy?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" b="2532"/>
          <a:stretch/>
        </p:blipFill>
        <p:spPr>
          <a:xfrm>
            <a:off x="271187" y="3637073"/>
            <a:ext cx="11536385" cy="2772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81066" y="6355834"/>
            <a:ext cx="2556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Slocum and Parrish,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3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2443959"/>
            <a:ext cx="10362867" cy="395260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77 Images</a:t>
            </a:r>
          </a:p>
          <a:p>
            <a:pPr lvl="1"/>
            <a:r>
              <a:rPr lang="en-US" dirty="0" smtClean="0"/>
              <a:t>A5000 Camera w/ </a:t>
            </a:r>
            <a:r>
              <a:rPr lang="en-US" dirty="0"/>
              <a:t>~72° </a:t>
            </a:r>
            <a:r>
              <a:rPr lang="en-US" dirty="0" err="1"/>
              <a:t>hFOV</a:t>
            </a:r>
            <a:endParaRPr lang="en-US" dirty="0" smtClean="0"/>
          </a:p>
          <a:p>
            <a:pPr lvl="1"/>
            <a:r>
              <a:rPr lang="en-US" dirty="0" smtClean="0"/>
              <a:t>5456 x 3632 pixels</a:t>
            </a:r>
          </a:p>
          <a:p>
            <a:r>
              <a:rPr lang="en-US" dirty="0" smtClean="0"/>
              <a:t>75% Overlap/</a:t>
            </a:r>
            <a:r>
              <a:rPr lang="en-US" dirty="0" err="1" smtClean="0"/>
              <a:t>Sidelap</a:t>
            </a:r>
            <a:endParaRPr lang="en-US" dirty="0" smtClean="0"/>
          </a:p>
          <a:p>
            <a:r>
              <a:rPr lang="en-US" dirty="0" smtClean="0"/>
              <a:t>No added uncertainty</a:t>
            </a:r>
          </a:p>
          <a:p>
            <a:pPr lvl="1"/>
            <a:r>
              <a:rPr lang="en-US" dirty="0" smtClean="0"/>
              <a:t>10 GCPs</a:t>
            </a:r>
          </a:p>
          <a:p>
            <a:pPr lvl="1"/>
            <a:r>
              <a:rPr lang="en-US" dirty="0" smtClean="0"/>
              <a:t>Trajectory</a:t>
            </a:r>
          </a:p>
          <a:p>
            <a:pPr lvl="1"/>
            <a:r>
              <a:rPr lang="en-US" dirty="0" smtClean="0"/>
              <a:t>Camera Calibration</a:t>
            </a:r>
          </a:p>
          <a:p>
            <a:endParaRPr lang="en-US" dirty="0" smtClean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861189"/>
            <a:ext cx="5435070" cy="50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4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" y="-736600"/>
            <a:ext cx="12197770" cy="833018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1. Generate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" y="-736600"/>
            <a:ext cx="12197770" cy="833018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2. Texture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" y="-739146"/>
            <a:ext cx="12197770" cy="833018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3. Add Lighting to Scene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1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7" y="-736600"/>
            <a:ext cx="12194042" cy="832763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4. Add Cameras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9" y="1108764"/>
            <a:ext cx="11952346" cy="567779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5. Render Imagery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6. </a:t>
            </a:r>
            <a:r>
              <a:rPr lang="en-US" dirty="0" err="1" smtClean="0"/>
              <a:t>Postprocess</a:t>
            </a:r>
            <a:r>
              <a:rPr lang="en-US" dirty="0" smtClean="0"/>
              <a:t> Imagery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8278" y="1041879"/>
            <a:ext cx="10362867" cy="3682206"/>
          </a:xfrm>
        </p:spPr>
        <p:txBody>
          <a:bodyPr/>
          <a:lstStyle/>
          <a:p>
            <a:r>
              <a:rPr lang="en-US" dirty="0" smtClean="0"/>
              <a:t>Lens Distortion</a:t>
            </a:r>
          </a:p>
          <a:p>
            <a:r>
              <a:rPr lang="en-US" dirty="0" err="1" smtClean="0"/>
              <a:t>Vignetting</a:t>
            </a:r>
            <a:endParaRPr lang="en-US" dirty="0" smtClean="0"/>
          </a:p>
          <a:p>
            <a:r>
              <a:rPr lang="en-US" dirty="0" smtClean="0"/>
              <a:t>Gaussian Noise</a:t>
            </a:r>
          </a:p>
          <a:p>
            <a:r>
              <a:rPr lang="en-US" dirty="0" smtClean="0"/>
              <a:t>Salt/Pepper Noise</a:t>
            </a:r>
          </a:p>
          <a:p>
            <a:r>
              <a:rPr lang="en-US" dirty="0" smtClean="0"/>
              <a:t>Gaussian Blur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37" y="3928270"/>
            <a:ext cx="2867025" cy="28670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36" y="1844040"/>
            <a:ext cx="7422939" cy="4951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8449" y="6211669"/>
            <a:ext cx="1428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DC4400"/>
                </a:solidFill>
              </a:rPr>
              <a:t>ZOOM</a:t>
            </a:r>
            <a:endParaRPr lang="en-US" sz="3600" b="1" dirty="0">
              <a:solidFill>
                <a:srgbClr val="DC44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05912" y="4246565"/>
            <a:ext cx="427035" cy="427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4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61"/>
          <a:stretch/>
        </p:blipFill>
        <p:spPr>
          <a:xfrm>
            <a:off x="1468011" y="1105281"/>
            <a:ext cx="9252803" cy="56828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7. Process Data Using </a:t>
            </a:r>
            <a:r>
              <a:rPr lang="en-US" dirty="0" err="1" smtClean="0"/>
              <a:t>SfM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Utilization of Simulated UAS Imagery to Assess the Accuracy of Structure from Motion Algorithms for Bathymetric Mapping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516556"/>
            <a:ext cx="8532178" cy="1327821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Richie Slocum</a:t>
            </a:r>
          </a:p>
          <a:p>
            <a:r>
              <a:rPr lang="en-US" dirty="0" smtClean="0"/>
              <a:t>Tim Battista</a:t>
            </a:r>
          </a:p>
          <a:p>
            <a:r>
              <a:rPr lang="en-US" dirty="0"/>
              <a:t>Brian </a:t>
            </a:r>
            <a:r>
              <a:rPr lang="en-US" dirty="0" smtClean="0"/>
              <a:t>Costa</a:t>
            </a:r>
          </a:p>
          <a:p>
            <a:r>
              <a:rPr lang="en-US" dirty="0" smtClean="0"/>
              <a:t>Christopher </a:t>
            </a:r>
            <a:r>
              <a:rPr lang="en-US" dirty="0"/>
              <a:t>Parrish</a:t>
            </a:r>
          </a:p>
          <a:p>
            <a:r>
              <a:rPr lang="en-US" dirty="0" smtClean="0"/>
              <a:t>Wayn</a:t>
            </a:r>
            <a:r>
              <a:rPr lang="en-US" dirty="0" smtClean="0"/>
              <a:t>e Wright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" y="-739146"/>
            <a:ext cx="12197770" cy="833018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8. Generate Sparse </a:t>
            </a:r>
            <a:r>
              <a:rPr lang="en-US" dirty="0" err="1" smtClean="0"/>
              <a:t>Pointcloud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9146"/>
            <a:ext cx="12197770" cy="833018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9. Generate Dense </a:t>
            </a:r>
            <a:r>
              <a:rPr lang="en-US" dirty="0" err="1" smtClean="0"/>
              <a:t>Pointcloud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9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7" y="-736600"/>
            <a:ext cx="12194042" cy="832763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10. Compare Dense </a:t>
            </a:r>
            <a:r>
              <a:rPr lang="en-US" dirty="0" err="1" smtClean="0"/>
              <a:t>Pointcloud</a:t>
            </a:r>
            <a:r>
              <a:rPr lang="en-US" dirty="0" smtClean="0"/>
              <a:t> to Mesh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63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" y="-739146"/>
            <a:ext cx="12197770" cy="833018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11. Compute Cloud to Mesh Distances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24750" y="-698500"/>
            <a:ext cx="5480050" cy="372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83397" y="906200"/>
            <a:ext cx="8622030" cy="5900285"/>
            <a:chOff x="1931321" y="1058417"/>
            <a:chExt cx="8399597" cy="57480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321" y="3956533"/>
              <a:ext cx="4173145" cy="28499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773" y="3956533"/>
              <a:ext cx="4173145" cy="28499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321" y="1058417"/>
              <a:ext cx="4173145" cy="2849952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2623936"/>
                </p:ext>
              </p:extLst>
            </p:nvPr>
          </p:nvGraphicFramePr>
          <p:xfrm>
            <a:off x="6157773" y="1058417"/>
            <a:ext cx="4173145" cy="2850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Bitmap Image" r:id="rId6" imgW="17443440" imgH="11912760" progId="Paint.Picture">
                    <p:embed/>
                  </p:oleObj>
                </mc:Choice>
                <mc:Fallback>
                  <p:oleObj name="Bitmap Image" r:id="rId6" imgW="17443440" imgH="1191276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157773" y="1058417"/>
                          <a:ext cx="4173145" cy="28500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Qualitative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1" y="1407639"/>
            <a:ext cx="11369040" cy="368220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Lower </a:t>
            </a:r>
            <a:r>
              <a:rPr lang="en-US" dirty="0" err="1" smtClean="0"/>
              <a:t>Photoscan</a:t>
            </a:r>
            <a:r>
              <a:rPr lang="en-US" dirty="0" smtClean="0"/>
              <a:t> Dense Quality = round corners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98" y="2906974"/>
            <a:ext cx="4951651" cy="39180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8" r="6097" b="76861"/>
          <a:stretch/>
        </p:blipFill>
        <p:spPr>
          <a:xfrm>
            <a:off x="10540970" y="2800209"/>
            <a:ext cx="1521979" cy="179727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912979" y="2800209"/>
            <a:ext cx="4869248" cy="3704136"/>
            <a:chOff x="1321594" y="3145446"/>
            <a:chExt cx="4153225" cy="3159443"/>
          </a:xfrm>
        </p:grpSpPr>
        <p:pic>
          <p:nvPicPr>
            <p:cNvPr id="12" name="Content Placeholder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94" y="3145446"/>
              <a:ext cx="4153225" cy="3159443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3124200" y="4254581"/>
              <a:ext cx="589598" cy="3809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713798" y="4622800"/>
              <a:ext cx="0" cy="4159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3713798" y="5038726"/>
              <a:ext cx="265774" cy="2072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3135322" y="4254582"/>
              <a:ext cx="28858" cy="497026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2898405" y="4544340"/>
              <a:ext cx="265774" cy="207268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Qualitative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4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80" y="1575279"/>
            <a:ext cx="4725820" cy="368220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Compute error by comparing to </a:t>
            </a:r>
            <a:r>
              <a:rPr lang="en-US" dirty="0" err="1" smtClean="0"/>
              <a:t>groundtruth</a:t>
            </a:r>
            <a:r>
              <a:rPr lang="en-US" dirty="0" smtClean="0"/>
              <a:t> data with no uncertainty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1166994"/>
            <a:ext cx="6550025" cy="569100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1" y="4220376"/>
            <a:ext cx="2721292" cy="25209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Quantitative Results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42" t="60635" r="3473" b="10175"/>
          <a:stretch/>
        </p:blipFill>
        <p:spPr>
          <a:xfrm rot="5400000">
            <a:off x="10410633" y="3036431"/>
            <a:ext cx="191826" cy="245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923280" y="-431800"/>
            <a:ext cx="6670040" cy="2362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34" y="927061"/>
            <a:ext cx="6864764" cy="3098800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07204" y="1575279"/>
            <a:ext cx="6310448" cy="368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As Dense quality increases</a:t>
            </a:r>
          </a:p>
          <a:p>
            <a:pPr lvl="1">
              <a:buFont typeface="Arial" panose="020B0604020202020204" pitchFamily="34" charset="0"/>
              <a:buChar char="↑"/>
            </a:pPr>
            <a:r>
              <a:rPr lang="en-US" sz="2400" dirty="0" smtClean="0"/>
              <a:t>Total points increase</a:t>
            </a:r>
          </a:p>
          <a:p>
            <a:pPr lvl="1">
              <a:buFont typeface="Arial" panose="020B0604020202020204" pitchFamily="34" charset="0"/>
              <a:buChar char="↑"/>
            </a:pPr>
            <a:r>
              <a:rPr lang="en-US" sz="2400" dirty="0" smtClean="0"/>
              <a:t>Accuracy improves</a:t>
            </a:r>
          </a:p>
          <a:p>
            <a:pPr lvl="1">
              <a:buFont typeface="Arial" panose="020B0604020202020204" pitchFamily="34" charset="0"/>
              <a:buChar char="↑"/>
            </a:pPr>
            <a:r>
              <a:rPr lang="en-US" sz="2400" dirty="0" smtClean="0"/>
              <a:t>Processing Time Increases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8"/>
          <a:stretch/>
        </p:blipFill>
        <p:spPr>
          <a:xfrm>
            <a:off x="1390818" y="4076661"/>
            <a:ext cx="9080967" cy="236164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89760" y="6024683"/>
            <a:ext cx="2717800" cy="380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166360" y="6024683"/>
            <a:ext cx="1173480" cy="380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08480" y="6435425"/>
            <a:ext cx="603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*CPU processing power can be a limiting factor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53" t="13071" r="4575" b="65051"/>
          <a:stretch/>
        </p:blipFill>
        <p:spPr>
          <a:xfrm>
            <a:off x="10372483" y="1323975"/>
            <a:ext cx="1571625" cy="1876425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Quantitative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7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Bathymetry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is </a:t>
            </a:r>
            <a:r>
              <a:rPr lang="en-US" dirty="0" err="1" smtClean="0"/>
              <a:t>SfM</a:t>
            </a:r>
            <a:r>
              <a:rPr lang="en-US" dirty="0" smtClean="0"/>
              <a:t> accuracy affected by: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- Camera Field of View</a:t>
            </a:r>
          </a:p>
          <a:p>
            <a:pPr>
              <a:buFontTx/>
              <a:buChar char="-"/>
            </a:pPr>
            <a:r>
              <a:rPr lang="en-US" dirty="0" smtClean="0"/>
              <a:t>Water Depth</a:t>
            </a:r>
          </a:p>
          <a:p>
            <a:pPr>
              <a:buFontTx/>
              <a:buChar char="-"/>
            </a:pPr>
            <a:r>
              <a:rPr lang="en-US" dirty="0" smtClean="0"/>
              <a:t>Overlap/</a:t>
            </a:r>
            <a:r>
              <a:rPr lang="en-US" dirty="0" err="1" smtClean="0"/>
              <a:t>Sidelap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946" y="2540000"/>
            <a:ext cx="3929832" cy="40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Bathymetry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Motion(</a:t>
            </a:r>
            <a:r>
              <a:rPr lang="en-US" dirty="0" err="1" smtClean="0"/>
              <a:t>SfM</a:t>
            </a:r>
            <a:r>
              <a:rPr lang="en-US" dirty="0" smtClean="0"/>
              <a:t>) Overview</a:t>
            </a:r>
          </a:p>
          <a:p>
            <a:r>
              <a:rPr lang="en-US" dirty="0" smtClean="0"/>
              <a:t>Bathymetric Structure from Motion Challenges</a:t>
            </a:r>
          </a:p>
          <a:p>
            <a:r>
              <a:rPr lang="en-US" dirty="0" smtClean="0"/>
              <a:t>Simulating UAS flights methodology</a:t>
            </a:r>
          </a:p>
          <a:p>
            <a:r>
              <a:rPr lang="en-US" dirty="0" smtClean="0"/>
              <a:t>Simulation</a:t>
            </a:r>
            <a:r>
              <a:rPr lang="en-US" dirty="0" smtClean="0"/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28497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 simulations to real world data</a:t>
            </a:r>
          </a:p>
          <a:p>
            <a:r>
              <a:rPr lang="en-US" dirty="0" smtClean="0"/>
              <a:t>Assess methods to correct refraction induced error</a:t>
            </a:r>
          </a:p>
          <a:p>
            <a:r>
              <a:rPr lang="en-US" dirty="0"/>
              <a:t>More realistic simulations</a:t>
            </a:r>
          </a:p>
          <a:p>
            <a:pPr lvl="1"/>
            <a:r>
              <a:rPr lang="en-US" dirty="0"/>
              <a:t>Add water waves</a:t>
            </a:r>
          </a:p>
          <a:p>
            <a:pPr lvl="1"/>
            <a:r>
              <a:rPr lang="en-US" dirty="0"/>
              <a:t>Add noise to UAS GPS</a:t>
            </a:r>
          </a:p>
          <a:p>
            <a:pPr lvl="1"/>
            <a:r>
              <a:rPr lang="en-US" dirty="0"/>
              <a:t>Vary seafloor texture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simUAS</a:t>
            </a:r>
            <a:r>
              <a:rPr lang="en-US" dirty="0" smtClean="0"/>
              <a:t> helps quantify </a:t>
            </a:r>
            <a:r>
              <a:rPr lang="en-US" dirty="0" err="1" smtClean="0"/>
              <a:t>SfM</a:t>
            </a:r>
            <a:r>
              <a:rPr lang="en-US" dirty="0" smtClean="0"/>
              <a:t> errors over a wide range of conditions</a:t>
            </a:r>
          </a:p>
          <a:p>
            <a:r>
              <a:rPr lang="en-US" dirty="0" smtClean="0"/>
              <a:t>Topo Summary</a:t>
            </a:r>
          </a:p>
          <a:p>
            <a:pPr lvl="1"/>
            <a:r>
              <a:rPr lang="en-US" dirty="0" smtClean="0"/>
              <a:t>Denser the better,</a:t>
            </a:r>
          </a:p>
          <a:p>
            <a:r>
              <a:rPr lang="en-US" dirty="0" smtClean="0"/>
              <a:t>Bathy summary</a:t>
            </a:r>
          </a:p>
          <a:p>
            <a:pPr lvl="1"/>
            <a:r>
              <a:rPr lang="en-US" dirty="0" smtClean="0"/>
              <a:t>Narrower FOV is better for bathy</a:t>
            </a:r>
          </a:p>
        </p:txBody>
      </p:sp>
    </p:spTree>
    <p:extLst>
      <p:ext uri="{BB962C8B-B14F-4D97-AF65-F5344CB8AC3E}">
        <p14:creationId xmlns:p14="http://schemas.microsoft.com/office/powerpoint/2010/main" val="23150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8" y="2443959"/>
            <a:ext cx="10362867" cy="368220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Image based 3D </a:t>
            </a:r>
            <a:r>
              <a:rPr lang="en-US" sz="2400" dirty="0" err="1" smtClean="0"/>
              <a:t>pointcloud</a:t>
            </a:r>
            <a:r>
              <a:rPr lang="en-US" sz="2400" dirty="0" smtClean="0"/>
              <a:t> generation</a:t>
            </a:r>
          </a:p>
          <a:p>
            <a:r>
              <a:rPr lang="en-US" sz="2400" dirty="0" smtClean="0"/>
              <a:t>CPU intensive</a:t>
            </a:r>
            <a:endParaRPr lang="en-US" sz="2400" dirty="0"/>
          </a:p>
          <a:p>
            <a:r>
              <a:rPr lang="en-US" sz="2400" dirty="0" smtClean="0"/>
              <a:t>With only images, the relative orientation between cameras is computed, but the coordinate system and scale are off</a:t>
            </a:r>
          </a:p>
          <a:p>
            <a:r>
              <a:rPr lang="en-US" sz="2400" dirty="0" smtClean="0"/>
              <a:t>Adding Camera Pose estimates and/or GCPs puts the data into a real world coordinate system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850" y="1193145"/>
            <a:ext cx="4160994" cy="561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2. Structure from Motion (SfM) process is illustrated. The structure in the &#10;            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66" y="2047072"/>
            <a:ext cx="5944659" cy="447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2443959"/>
            <a:ext cx="6575787" cy="3682206"/>
          </a:xfrm>
        </p:spPr>
        <p:txBody>
          <a:bodyPr/>
          <a:lstStyle/>
          <a:p>
            <a:r>
              <a:rPr lang="en-US" dirty="0" smtClean="0"/>
              <a:t>Minimize </a:t>
            </a:r>
            <a:r>
              <a:rPr lang="en-US" dirty="0" err="1" smtClean="0"/>
              <a:t>reprojection</a:t>
            </a:r>
            <a:r>
              <a:rPr lang="en-US" dirty="0" smtClean="0"/>
              <a:t> error</a:t>
            </a:r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Sparse </a:t>
            </a:r>
            <a:r>
              <a:rPr lang="en-US" dirty="0" err="1" smtClean="0"/>
              <a:t>pointcloud</a:t>
            </a:r>
            <a:endParaRPr lang="en-US" dirty="0" smtClean="0"/>
          </a:p>
          <a:p>
            <a:pPr lvl="1"/>
            <a:r>
              <a:rPr lang="en-US" dirty="0" smtClean="0"/>
              <a:t>Camera pose estimates</a:t>
            </a:r>
          </a:p>
          <a:p>
            <a:pPr lvl="1"/>
            <a:r>
              <a:rPr lang="en-US" dirty="0" smtClean="0"/>
              <a:t>Camera calibration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053910" y="6488668"/>
            <a:ext cx="3726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Yilmaz, </a:t>
            </a:r>
            <a:r>
              <a:rPr lang="en-US" dirty="0" err="1"/>
              <a:t>Ozgur</a:t>
            </a:r>
            <a:r>
              <a:rPr lang="en-US" dirty="0"/>
              <a:t> &amp; </a:t>
            </a:r>
            <a:r>
              <a:rPr lang="en-US" dirty="0" err="1"/>
              <a:t>Karakus</a:t>
            </a:r>
            <a:r>
              <a:rPr lang="en-US" dirty="0"/>
              <a:t>, </a:t>
            </a:r>
            <a:r>
              <a:rPr lang="en-US" dirty="0" err="1"/>
              <a:t>Fatih</a:t>
            </a:r>
            <a:r>
              <a:rPr lang="en-US" dirty="0"/>
              <a:t>. (2013)</a:t>
            </a:r>
          </a:p>
        </p:txBody>
      </p:sp>
    </p:spTree>
    <p:extLst>
      <p:ext uri="{BB962C8B-B14F-4D97-AF65-F5344CB8AC3E}">
        <p14:creationId xmlns:p14="http://schemas.microsoft.com/office/powerpoint/2010/main" val="198561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to generate a more dense </a:t>
            </a:r>
            <a:r>
              <a:rPr lang="en-US" dirty="0" err="1" smtClean="0"/>
              <a:t>pointcloud</a:t>
            </a:r>
            <a:endParaRPr lang="en-US" dirty="0" smtClean="0"/>
          </a:p>
          <a:p>
            <a:r>
              <a:rPr lang="en-US" dirty="0" smtClean="0"/>
              <a:t>Two of the most common are:</a:t>
            </a:r>
          </a:p>
          <a:p>
            <a:pPr lvl="2"/>
            <a:r>
              <a:rPr lang="en-US" dirty="0" err="1" smtClean="0"/>
              <a:t>MultiView</a:t>
            </a:r>
            <a:r>
              <a:rPr lang="en-US" dirty="0" smtClean="0"/>
              <a:t> Stereo(MVS)</a:t>
            </a:r>
          </a:p>
          <a:p>
            <a:pPr lvl="2"/>
            <a:r>
              <a:rPr lang="en-US" dirty="0" smtClean="0"/>
              <a:t>Semi-Global Matching(SGM)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807645" y="1297411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sz="2400" dirty="0" smtClean="0"/>
              <a:t>*often this is included in “</a:t>
            </a:r>
            <a:r>
              <a:rPr lang="en-US" sz="2400" dirty="0" err="1" smtClean="0"/>
              <a:t>SfM</a:t>
            </a:r>
            <a:r>
              <a:rPr lang="en-US" sz="2400" dirty="0" smtClean="0"/>
              <a:t> software”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461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Bathymetric Structure from Motion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37754" y="2867910"/>
            <a:ext cx="7582771" cy="3846412"/>
            <a:chOff x="1295641" y="1606550"/>
            <a:chExt cx="9528314" cy="4833303"/>
          </a:xfrm>
        </p:grpSpPr>
        <p:sp>
          <p:nvSpPr>
            <p:cNvPr id="7" name="Rectangle 6"/>
            <p:cNvSpPr/>
            <p:nvPr/>
          </p:nvSpPr>
          <p:spPr>
            <a:xfrm>
              <a:off x="1295641" y="1606550"/>
              <a:ext cx="9528313" cy="483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95642" y="5708927"/>
              <a:ext cx="9528313" cy="7309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666378" y="2118015"/>
              <a:ext cx="4404722" cy="2000206"/>
            </a:xfrm>
            <a:prstGeom prst="triangle">
              <a:avLst/>
            </a:prstGeom>
            <a:solidFill>
              <a:srgbClr val="FBE5D6">
                <a:alpha val="40000"/>
              </a:srgbClr>
            </a:solidFill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777003" y="2117080"/>
              <a:ext cx="4404722" cy="2000206"/>
            </a:xfrm>
            <a:prstGeom prst="triangle">
              <a:avLst/>
            </a:prstGeom>
            <a:solidFill>
              <a:srgbClr val="E2F0D9">
                <a:alpha val="40000"/>
              </a:srgbClr>
            </a:solidFill>
            <a:ln w="381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5641" y="3905250"/>
              <a:ext cx="9528313" cy="1803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002060"/>
                  </a:solidFill>
                </a:rPr>
                <a:t>Water IOR = 1.33</a:t>
              </a:r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3624561" y="2134213"/>
              <a:ext cx="709606" cy="322235"/>
            </a:xfrm>
            <a:prstGeom prst="triangl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7520490" y="2134212"/>
              <a:ext cx="709606" cy="322235"/>
            </a:xfrm>
            <a:prstGeom prst="triangl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838825" y="5095650"/>
              <a:ext cx="222250" cy="2222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838825" y="4285128"/>
              <a:ext cx="222250" cy="2222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5" idx="0"/>
              <a:endCxn id="13" idx="0"/>
            </p:cNvCxnSpPr>
            <p:nvPr/>
          </p:nvCxnSpPr>
          <p:spPr>
            <a:xfrm flipV="1">
              <a:off x="5949950" y="2134212"/>
              <a:ext cx="1925343" cy="2150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0"/>
              <a:endCxn id="10" idx="0"/>
            </p:cNvCxnSpPr>
            <p:nvPr/>
          </p:nvCxnSpPr>
          <p:spPr>
            <a:xfrm flipH="1" flipV="1">
              <a:off x="3979364" y="2117080"/>
              <a:ext cx="1970586" cy="21680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4" idx="0"/>
            </p:cNvCxnSpPr>
            <p:nvPr/>
          </p:nvCxnSpPr>
          <p:spPr>
            <a:xfrm flipH="1">
              <a:off x="5949950" y="3905250"/>
              <a:ext cx="364328" cy="11904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14" idx="0"/>
            </p:cNvCxnSpPr>
            <p:nvPr/>
          </p:nvCxnSpPr>
          <p:spPr>
            <a:xfrm>
              <a:off x="5595147" y="3905250"/>
              <a:ext cx="354803" cy="11904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314278" y="4154150"/>
              <a:ext cx="1946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Perceived Location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14278" y="4947714"/>
              <a:ext cx="1450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Location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03564" y="4518123"/>
              <a:ext cx="655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Error</a:t>
              </a:r>
            </a:p>
          </p:txBody>
        </p:sp>
        <p:sp>
          <p:nvSpPr>
            <p:cNvPr id="23" name="Left Brace 22"/>
            <p:cNvSpPr/>
            <p:nvPr/>
          </p:nvSpPr>
          <p:spPr>
            <a:xfrm>
              <a:off x="5289134" y="4394200"/>
              <a:ext cx="330615" cy="812800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0" y="2315093"/>
            <a:ext cx="12188825" cy="6169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Refraction Induced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Bathymetric Structure from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" t="23426" r="4217" b="27315"/>
          <a:stretch/>
        </p:blipFill>
        <p:spPr>
          <a:xfrm>
            <a:off x="977900" y="2584450"/>
            <a:ext cx="5670550" cy="417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 t="19026" r="5717" b="18518"/>
          <a:stretch/>
        </p:blipFill>
        <p:spPr>
          <a:xfrm>
            <a:off x="7207250" y="2176971"/>
            <a:ext cx="4908550" cy="45857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598342" y="4550093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779953" y="4973955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955212" y="4550092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79953" y="4762817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-4214"/>
            <a:ext cx="6435725" cy="6862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Refraction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1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702</Words>
  <Application>Microsoft Office PowerPoint</Application>
  <PresentationFormat>Custom</PresentationFormat>
  <Paragraphs>119</Paragraphs>
  <Slides>32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Copperplate Gothic Light</vt:lpstr>
      <vt:lpstr>Impact</vt:lpstr>
      <vt:lpstr>Times New Roman</vt:lpstr>
      <vt:lpstr>Verdana</vt:lpstr>
      <vt:lpstr>Office Theme</vt:lpstr>
      <vt:lpstr>Paintbrush Picture</vt:lpstr>
      <vt:lpstr>Utilization of Simulated UAS Imagery to Assess the Accuracy of Structure from Motion Algorithms for Bathymetric Mapping </vt:lpstr>
      <vt:lpstr>Utilization of Simulated UAS Imagery to Assess the Accuracy of Structure from Motion Algorithms for Bathymetric Mapping </vt:lpstr>
      <vt:lpstr>Outline</vt:lpstr>
      <vt:lpstr>Structure from Motion</vt:lpstr>
      <vt:lpstr>Structure from Motion</vt:lpstr>
      <vt:lpstr>Dense Matching</vt:lpstr>
      <vt:lpstr>Bathymetric Structure from Motion</vt:lpstr>
      <vt:lpstr>Bathymetric Structure from Motion</vt:lpstr>
      <vt:lpstr>3D Refraction Error</vt:lpstr>
      <vt:lpstr>simUAS</vt:lpstr>
      <vt:lpstr>Example Simulation</vt:lpstr>
      <vt:lpstr>Example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Bathymetry Experiment</vt:lpstr>
      <vt:lpstr>Bathymetry Results</vt:lpstr>
      <vt:lpstr>Future Work</vt:lpstr>
      <vt:lpstr>Conclusion</vt:lpstr>
      <vt:lpstr>Questions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Forkey</dc:creator>
  <cp:lastModifiedBy>Slocum, Richard Kevin</cp:lastModifiedBy>
  <cp:revision>58</cp:revision>
  <dcterms:created xsi:type="dcterms:W3CDTF">2017-05-17T21:58:52Z</dcterms:created>
  <dcterms:modified xsi:type="dcterms:W3CDTF">2018-02-06T21:12:47Z</dcterms:modified>
</cp:coreProperties>
</file>